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"/>
  </p:notesMasterIdLst>
  <p:sldIdLst>
    <p:sldId id="256" r:id="rId3"/>
    <p:sldId id="278" r:id="rId4"/>
    <p:sldId id="280" r:id="rId5"/>
    <p:sldId id="270" r:id="rId6"/>
    <p:sldId id="276" r:id="rId7"/>
    <p:sldId id="277" r:id="rId8"/>
    <p:sldId id="266" r:id="rId9"/>
    <p:sldId id="283" r:id="rId10"/>
    <p:sldId id="281" r:id="rId11"/>
    <p:sldId id="261" r:id="rId12"/>
    <p:sldId id="26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FFFFC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838" autoAdjust="0"/>
    <p:restoredTop sz="94434" autoAdjust="0"/>
  </p:normalViewPr>
  <p:slideViewPr>
    <p:cSldViewPr snapToGrid="0">
      <p:cViewPr>
        <p:scale>
          <a:sx n="60" d="100"/>
          <a:sy n="60" d="100"/>
        </p:scale>
        <p:origin x="73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-susac\Desktop\graph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928541493437744E-2"/>
          <c:y val="0.1861050055869358"/>
          <c:w val="0.92533942584927809"/>
          <c:h val="0.716341315161373"/>
        </c:manualLayout>
      </c:layout>
      <c:barChart>
        <c:barDir val="col"/>
        <c:grouping val="clustered"/>
        <c:varyColors val="0"/>
        <c:ser>
          <c:idx val="2"/>
          <c:order val="2"/>
          <c:tx>
            <c:strRef>
              <c:f>'Retweets and Mentions (1-9-13 t'!$D$1</c:f>
              <c:strCache>
                <c:ptCount val="1"/>
                <c:pt idx="0">
                  <c:v>Followers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'Retweets and Mentions (1-9-13 t'!$A$2:$A$58</c:f>
              <c:numCache>
                <c:formatCode>m/d/yyyy</c:formatCode>
                <c:ptCount val="57"/>
                <c:pt idx="0">
                  <c:v>41283</c:v>
                </c:pt>
                <c:pt idx="1">
                  <c:v>41284</c:v>
                </c:pt>
                <c:pt idx="2">
                  <c:v>41285</c:v>
                </c:pt>
                <c:pt idx="3">
                  <c:v>41286</c:v>
                </c:pt>
                <c:pt idx="4">
                  <c:v>41287</c:v>
                </c:pt>
                <c:pt idx="5">
                  <c:v>41288</c:v>
                </c:pt>
                <c:pt idx="6">
                  <c:v>41289</c:v>
                </c:pt>
                <c:pt idx="7">
                  <c:v>41290</c:v>
                </c:pt>
                <c:pt idx="8">
                  <c:v>41291</c:v>
                </c:pt>
                <c:pt idx="9">
                  <c:v>41292</c:v>
                </c:pt>
                <c:pt idx="10">
                  <c:v>41293</c:v>
                </c:pt>
                <c:pt idx="11">
                  <c:v>41294</c:v>
                </c:pt>
                <c:pt idx="12">
                  <c:v>41295</c:v>
                </c:pt>
                <c:pt idx="13">
                  <c:v>41296</c:v>
                </c:pt>
                <c:pt idx="14">
                  <c:v>41297</c:v>
                </c:pt>
                <c:pt idx="15">
                  <c:v>41298</c:v>
                </c:pt>
                <c:pt idx="16">
                  <c:v>41299</c:v>
                </c:pt>
                <c:pt idx="17">
                  <c:v>41300</c:v>
                </c:pt>
                <c:pt idx="18">
                  <c:v>41301</c:v>
                </c:pt>
                <c:pt idx="19">
                  <c:v>41302</c:v>
                </c:pt>
                <c:pt idx="20">
                  <c:v>41303</c:v>
                </c:pt>
                <c:pt idx="21">
                  <c:v>41304</c:v>
                </c:pt>
                <c:pt idx="22">
                  <c:v>41305</c:v>
                </c:pt>
                <c:pt idx="23">
                  <c:v>41306</c:v>
                </c:pt>
                <c:pt idx="24">
                  <c:v>41307</c:v>
                </c:pt>
                <c:pt idx="25">
                  <c:v>41308</c:v>
                </c:pt>
                <c:pt idx="26">
                  <c:v>41309</c:v>
                </c:pt>
                <c:pt idx="27">
                  <c:v>41310</c:v>
                </c:pt>
                <c:pt idx="28">
                  <c:v>41311</c:v>
                </c:pt>
                <c:pt idx="29">
                  <c:v>41312.098749999997</c:v>
                </c:pt>
                <c:pt idx="30">
                  <c:v>41313.16679398148</c:v>
                </c:pt>
                <c:pt idx="31">
                  <c:v>41314</c:v>
                </c:pt>
                <c:pt idx="32">
                  <c:v>41315</c:v>
                </c:pt>
                <c:pt idx="33">
                  <c:v>41316</c:v>
                </c:pt>
                <c:pt idx="34">
                  <c:v>41317</c:v>
                </c:pt>
                <c:pt idx="35">
                  <c:v>41318.301620370374</c:v>
                </c:pt>
                <c:pt idx="36">
                  <c:v>41319.111331018517</c:v>
                </c:pt>
                <c:pt idx="37">
                  <c:v>41320.862696759257</c:v>
                </c:pt>
                <c:pt idx="38">
                  <c:v>41321</c:v>
                </c:pt>
                <c:pt idx="39">
                  <c:v>41322.982256944444</c:v>
                </c:pt>
                <c:pt idx="40">
                  <c:v>41323</c:v>
                </c:pt>
                <c:pt idx="41">
                  <c:v>41324.056018518517</c:v>
                </c:pt>
                <c:pt idx="42">
                  <c:v>41325</c:v>
                </c:pt>
                <c:pt idx="43">
                  <c:v>41326.119733796295</c:v>
                </c:pt>
                <c:pt idx="44">
                  <c:v>41327</c:v>
                </c:pt>
                <c:pt idx="45">
                  <c:v>41328.118206018517</c:v>
                </c:pt>
                <c:pt idx="46">
                  <c:v>41329</c:v>
                </c:pt>
                <c:pt idx="47">
                  <c:v>41330</c:v>
                </c:pt>
                <c:pt idx="48">
                  <c:v>41331</c:v>
                </c:pt>
                <c:pt idx="49">
                  <c:v>41332.185057870367</c:v>
                </c:pt>
                <c:pt idx="50">
                  <c:v>41333.092986111114</c:v>
                </c:pt>
                <c:pt idx="51">
                  <c:v>41334.846956018519</c:v>
                </c:pt>
                <c:pt idx="52">
                  <c:v>41335</c:v>
                </c:pt>
                <c:pt idx="53">
                  <c:v>41336</c:v>
                </c:pt>
                <c:pt idx="54">
                  <c:v>41337.736064814817</c:v>
                </c:pt>
                <c:pt idx="55">
                  <c:v>41338.167280092595</c:v>
                </c:pt>
                <c:pt idx="56">
                  <c:v>41339</c:v>
                </c:pt>
              </c:numCache>
            </c:numRef>
          </c:cat>
          <c:val>
            <c:numRef>
              <c:f>'Retweets and Mentions (1-9-13 t'!$D$2:$D$58</c:f>
              <c:numCache>
                <c:formatCode>General</c:formatCode>
                <c:ptCount val="57"/>
                <c:pt idx="0">
                  <c:v>33</c:v>
                </c:pt>
                <c:pt idx="1">
                  <c:v>33</c:v>
                </c:pt>
                <c:pt idx="2">
                  <c:v>33</c:v>
                </c:pt>
                <c:pt idx="3">
                  <c:v>33</c:v>
                </c:pt>
                <c:pt idx="4">
                  <c:v>33</c:v>
                </c:pt>
                <c:pt idx="5">
                  <c:v>33</c:v>
                </c:pt>
                <c:pt idx="6">
                  <c:v>33</c:v>
                </c:pt>
                <c:pt idx="7">
                  <c:v>33</c:v>
                </c:pt>
                <c:pt idx="8">
                  <c:v>33</c:v>
                </c:pt>
                <c:pt idx="9">
                  <c:v>33</c:v>
                </c:pt>
                <c:pt idx="10">
                  <c:v>33</c:v>
                </c:pt>
                <c:pt idx="11">
                  <c:v>33</c:v>
                </c:pt>
                <c:pt idx="12">
                  <c:v>33</c:v>
                </c:pt>
                <c:pt idx="13">
                  <c:v>33</c:v>
                </c:pt>
                <c:pt idx="14">
                  <c:v>33</c:v>
                </c:pt>
                <c:pt idx="15">
                  <c:v>33</c:v>
                </c:pt>
                <c:pt idx="16">
                  <c:v>33</c:v>
                </c:pt>
                <c:pt idx="17">
                  <c:v>33</c:v>
                </c:pt>
                <c:pt idx="18">
                  <c:v>33</c:v>
                </c:pt>
                <c:pt idx="19">
                  <c:v>33</c:v>
                </c:pt>
                <c:pt idx="20">
                  <c:v>63</c:v>
                </c:pt>
                <c:pt idx="21">
                  <c:v>63</c:v>
                </c:pt>
                <c:pt idx="22">
                  <c:v>63</c:v>
                </c:pt>
                <c:pt idx="23">
                  <c:v>63</c:v>
                </c:pt>
                <c:pt idx="24">
                  <c:v>63</c:v>
                </c:pt>
                <c:pt idx="25">
                  <c:v>63</c:v>
                </c:pt>
                <c:pt idx="26">
                  <c:v>63</c:v>
                </c:pt>
                <c:pt idx="27">
                  <c:v>63</c:v>
                </c:pt>
                <c:pt idx="28">
                  <c:v>63</c:v>
                </c:pt>
                <c:pt idx="29">
                  <c:v>105</c:v>
                </c:pt>
                <c:pt idx="30">
                  <c:v>105</c:v>
                </c:pt>
                <c:pt idx="31">
                  <c:v>124</c:v>
                </c:pt>
                <c:pt idx="32">
                  <c:v>124</c:v>
                </c:pt>
                <c:pt idx="33">
                  <c:v>124</c:v>
                </c:pt>
                <c:pt idx="34">
                  <c:v>130</c:v>
                </c:pt>
                <c:pt idx="35">
                  <c:v>127</c:v>
                </c:pt>
                <c:pt idx="36">
                  <c:v>127</c:v>
                </c:pt>
                <c:pt idx="37">
                  <c:v>127</c:v>
                </c:pt>
                <c:pt idx="38">
                  <c:v>127</c:v>
                </c:pt>
                <c:pt idx="39">
                  <c:v>127</c:v>
                </c:pt>
                <c:pt idx="40">
                  <c:v>127</c:v>
                </c:pt>
                <c:pt idx="41">
                  <c:v>161</c:v>
                </c:pt>
                <c:pt idx="42">
                  <c:v>161</c:v>
                </c:pt>
                <c:pt idx="43">
                  <c:v>161</c:v>
                </c:pt>
                <c:pt idx="44">
                  <c:v>161</c:v>
                </c:pt>
                <c:pt idx="45">
                  <c:v>161</c:v>
                </c:pt>
                <c:pt idx="46">
                  <c:v>161</c:v>
                </c:pt>
                <c:pt idx="47">
                  <c:v>161</c:v>
                </c:pt>
                <c:pt idx="48">
                  <c:v>161</c:v>
                </c:pt>
                <c:pt idx="49">
                  <c:v>196</c:v>
                </c:pt>
                <c:pt idx="50">
                  <c:v>196</c:v>
                </c:pt>
                <c:pt idx="51">
                  <c:v>196</c:v>
                </c:pt>
                <c:pt idx="52">
                  <c:v>196</c:v>
                </c:pt>
                <c:pt idx="53">
                  <c:v>196</c:v>
                </c:pt>
                <c:pt idx="54">
                  <c:v>196</c:v>
                </c:pt>
                <c:pt idx="55">
                  <c:v>196</c:v>
                </c:pt>
                <c:pt idx="56">
                  <c:v>196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20451216"/>
        <c:axId val="420450040"/>
      </c:barChart>
      <c:lineChart>
        <c:grouping val="standard"/>
        <c:varyColors val="0"/>
        <c:ser>
          <c:idx val="0"/>
          <c:order val="0"/>
          <c:tx>
            <c:strRef>
              <c:f>'Retweets and Mentions (1-9-13 t'!$B$1</c:f>
              <c:strCache>
                <c:ptCount val="1"/>
                <c:pt idx="0">
                  <c:v>Retweets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'Retweets and Mentions (1-9-13 t'!$A$2:$A$58</c:f>
              <c:numCache>
                <c:formatCode>m/d/yyyy</c:formatCode>
                <c:ptCount val="57"/>
                <c:pt idx="0">
                  <c:v>41283</c:v>
                </c:pt>
                <c:pt idx="1">
                  <c:v>41284</c:v>
                </c:pt>
                <c:pt idx="2">
                  <c:v>41285</c:v>
                </c:pt>
                <c:pt idx="3">
                  <c:v>41286</c:v>
                </c:pt>
                <c:pt idx="4">
                  <c:v>41287</c:v>
                </c:pt>
                <c:pt idx="5">
                  <c:v>41288</c:v>
                </c:pt>
                <c:pt idx="6">
                  <c:v>41289</c:v>
                </c:pt>
                <c:pt idx="7">
                  <c:v>41290</c:v>
                </c:pt>
                <c:pt idx="8">
                  <c:v>41291</c:v>
                </c:pt>
                <c:pt idx="9">
                  <c:v>41292</c:v>
                </c:pt>
                <c:pt idx="10">
                  <c:v>41293</c:v>
                </c:pt>
                <c:pt idx="11">
                  <c:v>41294</c:v>
                </c:pt>
                <c:pt idx="12">
                  <c:v>41295</c:v>
                </c:pt>
                <c:pt idx="13">
                  <c:v>41296</c:v>
                </c:pt>
                <c:pt idx="14">
                  <c:v>41297</c:v>
                </c:pt>
                <c:pt idx="15">
                  <c:v>41298</c:v>
                </c:pt>
                <c:pt idx="16">
                  <c:v>41299</c:v>
                </c:pt>
                <c:pt idx="17">
                  <c:v>41300</c:v>
                </c:pt>
                <c:pt idx="18">
                  <c:v>41301</c:v>
                </c:pt>
                <c:pt idx="19">
                  <c:v>41302</c:v>
                </c:pt>
                <c:pt idx="20">
                  <c:v>41303</c:v>
                </c:pt>
                <c:pt idx="21">
                  <c:v>41304</c:v>
                </c:pt>
                <c:pt idx="22">
                  <c:v>41305</c:v>
                </c:pt>
                <c:pt idx="23">
                  <c:v>41306</c:v>
                </c:pt>
                <c:pt idx="24">
                  <c:v>41307</c:v>
                </c:pt>
                <c:pt idx="25">
                  <c:v>41308</c:v>
                </c:pt>
                <c:pt idx="26">
                  <c:v>41309</c:v>
                </c:pt>
                <c:pt idx="27">
                  <c:v>41310</c:v>
                </c:pt>
                <c:pt idx="28">
                  <c:v>41311</c:v>
                </c:pt>
                <c:pt idx="29">
                  <c:v>41312.098749999997</c:v>
                </c:pt>
                <c:pt idx="30">
                  <c:v>41313.16679398148</c:v>
                </c:pt>
                <c:pt idx="31">
                  <c:v>41314</c:v>
                </c:pt>
                <c:pt idx="32">
                  <c:v>41315</c:v>
                </c:pt>
                <c:pt idx="33">
                  <c:v>41316</c:v>
                </c:pt>
                <c:pt idx="34">
                  <c:v>41317</c:v>
                </c:pt>
                <c:pt idx="35">
                  <c:v>41318.301620370374</c:v>
                </c:pt>
                <c:pt idx="36">
                  <c:v>41319.111331018517</c:v>
                </c:pt>
                <c:pt idx="37">
                  <c:v>41320.862696759257</c:v>
                </c:pt>
                <c:pt idx="38">
                  <c:v>41321</c:v>
                </c:pt>
                <c:pt idx="39">
                  <c:v>41322.982256944444</c:v>
                </c:pt>
                <c:pt idx="40">
                  <c:v>41323</c:v>
                </c:pt>
                <c:pt idx="41">
                  <c:v>41324.056018518517</c:v>
                </c:pt>
                <c:pt idx="42">
                  <c:v>41325</c:v>
                </c:pt>
                <c:pt idx="43">
                  <c:v>41326.119733796295</c:v>
                </c:pt>
                <c:pt idx="44">
                  <c:v>41327</c:v>
                </c:pt>
                <c:pt idx="45">
                  <c:v>41328.118206018517</c:v>
                </c:pt>
                <c:pt idx="46">
                  <c:v>41329</c:v>
                </c:pt>
                <c:pt idx="47">
                  <c:v>41330</c:v>
                </c:pt>
                <c:pt idx="48">
                  <c:v>41331</c:v>
                </c:pt>
                <c:pt idx="49">
                  <c:v>41332.185057870367</c:v>
                </c:pt>
                <c:pt idx="50">
                  <c:v>41333.092986111114</c:v>
                </c:pt>
                <c:pt idx="51">
                  <c:v>41334.846956018519</c:v>
                </c:pt>
                <c:pt idx="52">
                  <c:v>41335</c:v>
                </c:pt>
                <c:pt idx="53">
                  <c:v>41336</c:v>
                </c:pt>
                <c:pt idx="54">
                  <c:v>41337.736064814817</c:v>
                </c:pt>
                <c:pt idx="55">
                  <c:v>41338.167280092595</c:v>
                </c:pt>
                <c:pt idx="56">
                  <c:v>41339</c:v>
                </c:pt>
              </c:numCache>
            </c:numRef>
          </c:cat>
          <c:val>
            <c:numRef>
              <c:f>'Retweets and Mentions (1-9-13 t'!$B$2:$B$58</c:f>
              <c:numCache>
                <c:formatCode>General</c:formatCode>
                <c:ptCount val="57"/>
                <c:pt idx="29">
                  <c:v>4</c:v>
                </c:pt>
                <c:pt idx="30">
                  <c:v>5</c:v>
                </c:pt>
                <c:pt idx="35">
                  <c:v>2</c:v>
                </c:pt>
                <c:pt idx="36">
                  <c:v>9</c:v>
                </c:pt>
                <c:pt idx="37">
                  <c:v>4</c:v>
                </c:pt>
                <c:pt idx="39">
                  <c:v>1</c:v>
                </c:pt>
                <c:pt idx="41">
                  <c:v>4</c:v>
                </c:pt>
                <c:pt idx="43">
                  <c:v>2</c:v>
                </c:pt>
                <c:pt idx="50">
                  <c:v>15</c:v>
                </c:pt>
                <c:pt idx="51">
                  <c:v>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'Retweets and Mentions (1-9-13 t'!$C$1</c:f>
              <c:strCache>
                <c:ptCount val="1"/>
                <c:pt idx="0">
                  <c:v>Mentions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'Retweets and Mentions (1-9-13 t'!$A$2:$A$58</c:f>
              <c:numCache>
                <c:formatCode>m/d/yyyy</c:formatCode>
                <c:ptCount val="57"/>
                <c:pt idx="0">
                  <c:v>41283</c:v>
                </c:pt>
                <c:pt idx="1">
                  <c:v>41284</c:v>
                </c:pt>
                <c:pt idx="2">
                  <c:v>41285</c:v>
                </c:pt>
                <c:pt idx="3">
                  <c:v>41286</c:v>
                </c:pt>
                <c:pt idx="4">
                  <c:v>41287</c:v>
                </c:pt>
                <c:pt idx="5">
                  <c:v>41288</c:v>
                </c:pt>
                <c:pt idx="6">
                  <c:v>41289</c:v>
                </c:pt>
                <c:pt idx="7">
                  <c:v>41290</c:v>
                </c:pt>
                <c:pt idx="8">
                  <c:v>41291</c:v>
                </c:pt>
                <c:pt idx="9">
                  <c:v>41292</c:v>
                </c:pt>
                <c:pt idx="10">
                  <c:v>41293</c:v>
                </c:pt>
                <c:pt idx="11">
                  <c:v>41294</c:v>
                </c:pt>
                <c:pt idx="12">
                  <c:v>41295</c:v>
                </c:pt>
                <c:pt idx="13">
                  <c:v>41296</c:v>
                </c:pt>
                <c:pt idx="14">
                  <c:v>41297</c:v>
                </c:pt>
                <c:pt idx="15">
                  <c:v>41298</c:v>
                </c:pt>
                <c:pt idx="16">
                  <c:v>41299</c:v>
                </c:pt>
                <c:pt idx="17">
                  <c:v>41300</c:v>
                </c:pt>
                <c:pt idx="18">
                  <c:v>41301</c:v>
                </c:pt>
                <c:pt idx="19">
                  <c:v>41302</c:v>
                </c:pt>
                <c:pt idx="20">
                  <c:v>41303</c:v>
                </c:pt>
                <c:pt idx="21">
                  <c:v>41304</c:v>
                </c:pt>
                <c:pt idx="22">
                  <c:v>41305</c:v>
                </c:pt>
                <c:pt idx="23">
                  <c:v>41306</c:v>
                </c:pt>
                <c:pt idx="24">
                  <c:v>41307</c:v>
                </c:pt>
                <c:pt idx="25">
                  <c:v>41308</c:v>
                </c:pt>
                <c:pt idx="26">
                  <c:v>41309</c:v>
                </c:pt>
                <c:pt idx="27">
                  <c:v>41310</c:v>
                </c:pt>
                <c:pt idx="28">
                  <c:v>41311</c:v>
                </c:pt>
                <c:pt idx="29">
                  <c:v>41312.098749999997</c:v>
                </c:pt>
                <c:pt idx="30">
                  <c:v>41313.16679398148</c:v>
                </c:pt>
                <c:pt idx="31">
                  <c:v>41314</c:v>
                </c:pt>
                <c:pt idx="32">
                  <c:v>41315</c:v>
                </c:pt>
                <c:pt idx="33">
                  <c:v>41316</c:v>
                </c:pt>
                <c:pt idx="34">
                  <c:v>41317</c:v>
                </c:pt>
                <c:pt idx="35">
                  <c:v>41318.301620370374</c:v>
                </c:pt>
                <c:pt idx="36">
                  <c:v>41319.111331018517</c:v>
                </c:pt>
                <c:pt idx="37">
                  <c:v>41320.862696759257</c:v>
                </c:pt>
                <c:pt idx="38">
                  <c:v>41321</c:v>
                </c:pt>
                <c:pt idx="39">
                  <c:v>41322.982256944444</c:v>
                </c:pt>
                <c:pt idx="40">
                  <c:v>41323</c:v>
                </c:pt>
                <c:pt idx="41">
                  <c:v>41324.056018518517</c:v>
                </c:pt>
                <c:pt idx="42">
                  <c:v>41325</c:v>
                </c:pt>
                <c:pt idx="43">
                  <c:v>41326.119733796295</c:v>
                </c:pt>
                <c:pt idx="44">
                  <c:v>41327</c:v>
                </c:pt>
                <c:pt idx="45">
                  <c:v>41328.118206018517</c:v>
                </c:pt>
                <c:pt idx="46">
                  <c:v>41329</c:v>
                </c:pt>
                <c:pt idx="47">
                  <c:v>41330</c:v>
                </c:pt>
                <c:pt idx="48">
                  <c:v>41331</c:v>
                </c:pt>
                <c:pt idx="49">
                  <c:v>41332.185057870367</c:v>
                </c:pt>
                <c:pt idx="50">
                  <c:v>41333.092986111114</c:v>
                </c:pt>
                <c:pt idx="51">
                  <c:v>41334.846956018519</c:v>
                </c:pt>
                <c:pt idx="52">
                  <c:v>41335</c:v>
                </c:pt>
                <c:pt idx="53">
                  <c:v>41336</c:v>
                </c:pt>
                <c:pt idx="54">
                  <c:v>41337.736064814817</c:v>
                </c:pt>
                <c:pt idx="55">
                  <c:v>41338.167280092595</c:v>
                </c:pt>
                <c:pt idx="56">
                  <c:v>41339</c:v>
                </c:pt>
              </c:numCache>
            </c:numRef>
          </c:cat>
          <c:val>
            <c:numRef>
              <c:f>'Retweets and Mentions (1-9-13 t'!$C$2:$C$58</c:f>
              <c:numCache>
                <c:formatCode>General</c:formatCode>
                <c:ptCount val="57"/>
                <c:pt idx="8">
                  <c:v>5</c:v>
                </c:pt>
                <c:pt idx="14">
                  <c:v>1</c:v>
                </c:pt>
                <c:pt idx="15">
                  <c:v>2</c:v>
                </c:pt>
                <c:pt idx="20">
                  <c:v>2</c:v>
                </c:pt>
                <c:pt idx="21">
                  <c:v>3</c:v>
                </c:pt>
                <c:pt idx="22">
                  <c:v>6</c:v>
                </c:pt>
                <c:pt idx="23">
                  <c:v>1</c:v>
                </c:pt>
                <c:pt idx="24">
                  <c:v>1</c:v>
                </c:pt>
                <c:pt idx="26">
                  <c:v>1</c:v>
                </c:pt>
                <c:pt idx="27">
                  <c:v>3</c:v>
                </c:pt>
                <c:pt idx="28">
                  <c:v>3</c:v>
                </c:pt>
                <c:pt idx="29">
                  <c:v>7</c:v>
                </c:pt>
                <c:pt idx="30">
                  <c:v>13</c:v>
                </c:pt>
                <c:pt idx="31">
                  <c:v>1</c:v>
                </c:pt>
                <c:pt idx="33">
                  <c:v>3</c:v>
                </c:pt>
                <c:pt idx="34">
                  <c:v>5</c:v>
                </c:pt>
                <c:pt idx="35">
                  <c:v>2</c:v>
                </c:pt>
                <c:pt idx="36">
                  <c:v>8</c:v>
                </c:pt>
                <c:pt idx="37">
                  <c:v>1</c:v>
                </c:pt>
                <c:pt idx="39">
                  <c:v>1</c:v>
                </c:pt>
                <c:pt idx="41">
                  <c:v>18</c:v>
                </c:pt>
                <c:pt idx="42">
                  <c:v>1</c:v>
                </c:pt>
                <c:pt idx="43">
                  <c:v>3</c:v>
                </c:pt>
                <c:pt idx="44">
                  <c:v>3</c:v>
                </c:pt>
                <c:pt idx="45">
                  <c:v>2</c:v>
                </c:pt>
                <c:pt idx="47">
                  <c:v>1</c:v>
                </c:pt>
                <c:pt idx="48">
                  <c:v>22</c:v>
                </c:pt>
                <c:pt idx="49">
                  <c:v>10</c:v>
                </c:pt>
                <c:pt idx="50">
                  <c:v>11</c:v>
                </c:pt>
                <c:pt idx="51">
                  <c:v>12</c:v>
                </c:pt>
                <c:pt idx="53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0452000"/>
        <c:axId val="420449648"/>
      </c:lineChart>
      <c:dateAx>
        <c:axId val="420452000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0449648"/>
        <c:crosses val="autoZero"/>
        <c:auto val="1"/>
        <c:lblOffset val="100"/>
        <c:baseTimeUnit val="days"/>
      </c:dateAx>
      <c:valAx>
        <c:axId val="420449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0452000"/>
        <c:crosses val="autoZero"/>
        <c:crossBetween val="between"/>
      </c:valAx>
      <c:valAx>
        <c:axId val="420450040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0451216"/>
        <c:crosses val="max"/>
        <c:crossBetween val="between"/>
      </c:valAx>
      <c:dateAx>
        <c:axId val="420451216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420450040"/>
        <c:crosses val="autoZero"/>
        <c:auto val="1"/>
        <c:lblOffset val="100"/>
        <c:baseTimeUnit val="days"/>
        <c:majorUnit val="1"/>
        <c:minorUnit val="1"/>
      </c:date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052501155716542"/>
          <c:y val="5.8538747214560719E-2"/>
          <c:w val="0.45707208534458865"/>
          <c:h val="4.66562174780682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tx1">
          <a:lumMod val="50000"/>
          <a:lumOff val="50000"/>
        </a:schemeClr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0.35313</cdr:x>
      <cdr:y>0.33673</cdr:y>
    </cdr:from>
    <cdr:to>
      <cdr:x>0.53793</cdr:x>
      <cdr:y>0.44227</cdr:y>
    </cdr:to>
    <cdr:sp macro="" textlink="">
      <cdr:nvSpPr>
        <cdr:cNvPr id="2" name="Rectangular Callout 1"/>
        <cdr:cNvSpPr/>
      </cdr:nvSpPr>
      <cdr:spPr>
        <a:xfrm xmlns:a="http://schemas.openxmlformats.org/drawingml/2006/main">
          <a:off x="3433636" y="1730058"/>
          <a:ext cx="1796905" cy="542260"/>
        </a:xfrm>
        <a:prstGeom xmlns:a="http://schemas.openxmlformats.org/drawingml/2006/main" prst="wedgeRectCallout">
          <a:avLst>
            <a:gd name="adj1" fmla="val 46735"/>
            <a:gd name="adj2" fmla="val 130147"/>
          </a:avLst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en-US" sz="1400" dirty="0" smtClean="0"/>
            <a:t>AMA #</a:t>
          </a:r>
          <a:r>
            <a:rPr lang="en-US" sz="1400" dirty="0" err="1" smtClean="0"/>
            <a:t>SuperbowlAds</a:t>
          </a:r>
          <a:r>
            <a:rPr lang="en-US" sz="1400" dirty="0" smtClean="0"/>
            <a:t> #ChalkTalk2013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0.58714</cdr:x>
      <cdr:y>0.2167</cdr:y>
    </cdr:from>
    <cdr:to>
      <cdr:x>0.75554</cdr:x>
      <cdr:y>0.28039</cdr:y>
    </cdr:to>
    <cdr:sp macro="" textlink="">
      <cdr:nvSpPr>
        <cdr:cNvPr id="3" name="Rectangular Callout 2"/>
        <cdr:cNvSpPr/>
      </cdr:nvSpPr>
      <cdr:spPr>
        <a:xfrm xmlns:a="http://schemas.openxmlformats.org/drawingml/2006/main">
          <a:off x="5709004" y="1113368"/>
          <a:ext cx="1637413" cy="327247"/>
        </a:xfrm>
        <a:prstGeom xmlns:a="http://schemas.openxmlformats.org/drawingml/2006/main" prst="wedgeRectCallout">
          <a:avLst>
            <a:gd name="adj1" fmla="val 22824"/>
            <a:gd name="adj2" fmla="val 184094"/>
          </a:avLst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dirty="0" smtClean="0"/>
            <a:t>#</a:t>
          </a:r>
          <a:r>
            <a:rPr lang="en-US" sz="1400" dirty="0" err="1" smtClean="0"/>
            <a:t>WOMMFest</a:t>
          </a:r>
          <a:r>
            <a:rPr lang="en-US" sz="1400" dirty="0" smtClean="0"/>
            <a:t> 2013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0.75748</cdr:x>
      <cdr:y>0.04861</cdr:y>
    </cdr:from>
    <cdr:to>
      <cdr:x>0.92941</cdr:x>
      <cdr:y>0.15416</cdr:y>
    </cdr:to>
    <cdr:sp macro="" textlink="">
      <cdr:nvSpPr>
        <cdr:cNvPr id="4" name="Rectangular Callout 3"/>
        <cdr:cNvSpPr/>
      </cdr:nvSpPr>
      <cdr:spPr>
        <a:xfrm xmlns:a="http://schemas.openxmlformats.org/drawingml/2006/main">
          <a:off x="7365321" y="249770"/>
          <a:ext cx="1671673" cy="542260"/>
        </a:xfrm>
        <a:prstGeom xmlns:a="http://schemas.openxmlformats.org/drawingml/2006/main" prst="wedgeRectCallout">
          <a:avLst>
            <a:gd name="adj1" fmla="val 523"/>
            <a:gd name="adj2" fmla="val 143872"/>
          </a:avLst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dirty="0"/>
            <a:t>#</a:t>
          </a:r>
          <a:r>
            <a:rPr lang="en-US" sz="1400" dirty="0" smtClean="0"/>
            <a:t>SMC event, Sports and Social Media</a:t>
          </a:r>
          <a:endParaRPr lang="en-US" sz="14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D99EC-1121-45E5-9C7E-2022EC95B31B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36C857-26A0-4E38-B580-E76861AB59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706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Chalk-Talk – WOMMA</a:t>
            </a:r>
            <a:r>
              <a:rPr lang="en-US" baseline="0" dirty="0" smtClean="0"/>
              <a:t> – SMC – Tweet Chat Monday’s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Conversations with other local social media peeps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Lead us to gaining more followers, including several key influencers</a:t>
            </a:r>
          </a:p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6C857-26A0-4E38-B580-E76861AB59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77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6C857-26A0-4E38-B580-E76861AB59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3985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Seattle local, Social Media, Business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6C857-26A0-4E38-B580-E76861AB59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998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907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40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2869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C794-F54B-4F47-BF60-3F232891A6E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B05AE-A9E7-424B-9229-836777B9B3A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807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C794-F54B-4F47-BF60-3F232891A6E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B05AE-A9E7-424B-9229-836777B9B3A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8312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C794-F54B-4F47-BF60-3F232891A6E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B05AE-A9E7-424B-9229-836777B9B3A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680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C794-F54B-4F47-BF60-3F232891A6E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B05AE-A9E7-424B-9229-836777B9B3A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8847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C794-F54B-4F47-BF60-3F232891A6E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B05AE-A9E7-424B-9229-836777B9B3A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8133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C794-F54B-4F47-BF60-3F232891A6E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B05AE-A9E7-424B-9229-836777B9B3A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1553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C794-F54B-4F47-BF60-3F232891A6E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B05AE-A9E7-424B-9229-836777B9B3A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5671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C794-F54B-4F47-BF60-3F232891A6E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B05AE-A9E7-424B-9229-836777B9B3A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537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47850"/>
            <a:ext cx="10515600" cy="4351338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0995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C794-F54B-4F47-BF60-3F232891A6E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B05AE-A9E7-424B-9229-836777B9B3A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7799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C794-F54B-4F47-BF60-3F232891A6E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B05AE-A9E7-424B-9229-836777B9B3A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3554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C794-F54B-4F47-BF60-3F232891A6E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B05AE-A9E7-424B-9229-836777B9B3A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880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857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29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30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903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565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440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9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B3CBB-4864-44CC-B0EF-340BA34ECFA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078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5C794-F54B-4F47-BF60-3F232891A6E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B05AE-A9E7-424B-9229-836777B9B3A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60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Relationship Id="rId14" Type="http://schemas.openxmlformats.org/officeDocument/2006/relationships/image" Target="../media/image3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9279" y="1087820"/>
            <a:ext cx="7452279" cy="4976023"/>
          </a:xfrm>
          <a:prstGeom prst="rect">
            <a:avLst/>
          </a:prstGeom>
          <a:solidFill>
            <a:schemeClr val="bg1">
              <a:lumMod val="75000"/>
              <a:alpha val="48000"/>
            </a:schemeClr>
          </a:solidFill>
          <a:scene3d>
            <a:camera prst="perspectiveRelaxed"/>
            <a:lightRig rig="threePt" dir="t"/>
          </a:scene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6837" y="4744869"/>
            <a:ext cx="1523604" cy="15630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43744"/>
            <a:ext cx="9144000" cy="1211069"/>
          </a:xfrm>
        </p:spPr>
        <p:txBody>
          <a:bodyPr anchor="t">
            <a:normAutofit fontScale="90000"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UW Social Media Certificate </a:t>
            </a:r>
            <a:r>
              <a:rPr lang="en-US" sz="4000" dirty="0"/>
              <a:t>Program</a:t>
            </a:r>
            <a:br>
              <a:rPr lang="en-US" sz="4000" dirty="0"/>
            </a:br>
            <a:r>
              <a:rPr lang="en-US" sz="2800" dirty="0"/>
              <a:t>Team Twitter @uwsmc13</a:t>
            </a:r>
            <a:br>
              <a:rPr lang="en-US" sz="2800" dirty="0"/>
            </a:b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865" y="4988945"/>
            <a:ext cx="1539944" cy="107489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87823" y="6063843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@</a:t>
            </a:r>
            <a:r>
              <a:rPr lang="en-US" dirty="0" err="1" smtClean="0"/>
              <a:t>brittclockwood</a:t>
            </a:r>
            <a:r>
              <a:rPr lang="en-US" dirty="0" smtClean="0"/>
              <a:t>, </a:t>
            </a:r>
            <a:r>
              <a:rPr lang="en-US" dirty="0"/>
              <a:t>@</a:t>
            </a:r>
            <a:r>
              <a:rPr lang="en-US" dirty="0" smtClean="0"/>
              <a:t>constell8, @</a:t>
            </a:r>
            <a:r>
              <a:rPr lang="en-US" dirty="0" err="1" smtClean="0"/>
              <a:t>kbluher</a:t>
            </a:r>
            <a:r>
              <a:rPr lang="en-US" dirty="0" smtClean="0"/>
              <a:t>, @</a:t>
            </a:r>
            <a:r>
              <a:rPr lang="en-US" dirty="0" err="1" smtClean="0"/>
              <a:t>neelyolson</a:t>
            </a:r>
            <a:r>
              <a:rPr lang="en-US" dirty="0" smtClean="0"/>
              <a:t>, </a:t>
            </a:r>
            <a:r>
              <a:rPr lang="en-US" dirty="0"/>
              <a:t>@</a:t>
            </a:r>
            <a:r>
              <a:rPr lang="en-US" dirty="0" err="1" smtClean="0"/>
              <a:t>ruthschubert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27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6526"/>
            <a:ext cx="10515600" cy="1325563"/>
          </a:xfrm>
        </p:spPr>
        <p:txBody>
          <a:bodyPr/>
          <a:lstStyle/>
          <a:p>
            <a:r>
              <a:rPr lang="en-US" dirty="0" smtClean="0"/>
              <a:t>Goals, Objectives, Strategies #1</a:t>
            </a:r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1528787" y="2164972"/>
            <a:ext cx="2134384" cy="1331261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rgbClr val="2FB919"/>
          </a:solidFill>
          <a:ln>
            <a:noFill/>
          </a:ln>
          <a:extLst/>
        </p:spPr>
        <p:txBody>
          <a:bodyPr vert="horz" wrap="square" lIns="214573" tIns="0" rIns="214573" bIns="0" numCol="1" anchor="ctr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2300" dirty="0" smtClean="0">
                <a:solidFill>
                  <a:srgbClr val="FFFFFF"/>
                </a:solidFill>
              </a:rPr>
              <a:t>Objectives</a:t>
            </a:r>
            <a:endParaRPr lang="en-US" sz="1900" dirty="0">
              <a:solidFill>
                <a:srgbClr val="FFFFFF"/>
              </a:solidFill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4818899" y="2164972"/>
            <a:ext cx="2257515" cy="1331261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rgbClr val="37A5E9"/>
          </a:solidFill>
          <a:ln>
            <a:noFill/>
          </a:ln>
          <a:extLst/>
        </p:spPr>
        <p:txBody>
          <a:bodyPr vert="horz" wrap="square" lIns="214573" tIns="0" rIns="214573" bIns="0" numCol="1" anchor="ctr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r>
              <a:rPr lang="en-US" sz="2300" dirty="0" smtClean="0">
                <a:solidFill>
                  <a:srgbClr val="FFFFFF"/>
                </a:solidFill>
              </a:rPr>
              <a:t>Strategies</a:t>
            </a:r>
            <a:endParaRPr sz="1900" dirty="0">
              <a:solidFill>
                <a:srgbClr val="FFFFFF"/>
              </a:solidFill>
            </a:endParaRP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7864617" y="2164972"/>
            <a:ext cx="2462135" cy="1331261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rgbClr val="FFCC00"/>
          </a:solidFill>
          <a:ln>
            <a:noFill/>
          </a:ln>
          <a:extLst/>
        </p:spPr>
        <p:txBody>
          <a:bodyPr vert="horz" wrap="square" lIns="214573" tIns="0" rIns="214573" bIns="0" numCol="1" anchor="ctr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r>
              <a:rPr lang="en-US" sz="2300" dirty="0" smtClean="0">
                <a:solidFill>
                  <a:srgbClr val="FFFFFF"/>
                </a:solidFill>
              </a:rPr>
              <a:t>Tactics</a:t>
            </a:r>
            <a:endParaRPr sz="2300" dirty="0">
              <a:solidFill>
                <a:srgbClr val="FFFFFF"/>
              </a:solidFill>
            </a:endParaRP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1008529" y="3647511"/>
            <a:ext cx="3448042" cy="239162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Increase followers by 30% (to 58), with &gt;5 in social media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Generate 10 Retweets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Increase overall click-thru rate to 5% (at least 1/link)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Get social orgs to reference @uwsmc13 in &gt;1 </a:t>
            </a:r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comm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4312802" y="3673198"/>
            <a:ext cx="3405809" cy="250164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Increase number and frequency of tweets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Focus posts on relevant and newsworthy information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Cross-promote with other UWSMC platforms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-1106915" y="-720322"/>
            <a:ext cx="3442792" cy="3644494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171450" indent="-171450">
              <a:lnSpc>
                <a:spcPct val="95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Point 1</a:t>
            </a:r>
          </a:p>
          <a:p>
            <a:pPr marL="201162" indent="-20116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Point 2</a:t>
            </a:r>
          </a:p>
          <a:p>
            <a:pPr marL="201162" indent="-20116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Point 3</a:t>
            </a:r>
          </a:p>
          <a:p>
            <a:pPr marL="201162" indent="-201162"/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9567" y="1370519"/>
            <a:ext cx="106545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Goal: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Increase visibility of UWSMC students in the Seattle social media community</a:t>
            </a:r>
          </a:p>
          <a:p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7517682" y="3664234"/>
            <a:ext cx="3405809" cy="250164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Post 10-20 tweets per week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Engage with (RT/Reply) with &gt;5 notable social entities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Live tweet at 3 or more social media events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Use relevant hashtags in tweets to increase exposure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26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6526"/>
            <a:ext cx="10515600" cy="1325563"/>
          </a:xfrm>
        </p:spPr>
        <p:txBody>
          <a:bodyPr/>
          <a:lstStyle/>
          <a:p>
            <a:r>
              <a:rPr lang="en-US" dirty="0" smtClean="0"/>
              <a:t>Goals, Objectives, Strategies #2</a:t>
            </a:r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1528787" y="2164972"/>
            <a:ext cx="2134384" cy="1331261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rgbClr val="2FB919"/>
          </a:solidFill>
          <a:ln>
            <a:noFill/>
          </a:ln>
          <a:extLst/>
        </p:spPr>
        <p:txBody>
          <a:bodyPr vert="horz" wrap="square" lIns="214573" tIns="0" rIns="214573" bIns="0" numCol="1" anchor="ctr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2300" dirty="0" smtClean="0">
                <a:solidFill>
                  <a:srgbClr val="FFFFFF"/>
                </a:solidFill>
              </a:rPr>
              <a:t>Objectives</a:t>
            </a:r>
            <a:endParaRPr lang="en-US" sz="1900" dirty="0">
              <a:solidFill>
                <a:srgbClr val="FFFFFF"/>
              </a:solidFill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4818899" y="2164972"/>
            <a:ext cx="2257515" cy="1331261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rgbClr val="37A5E9"/>
          </a:solidFill>
          <a:ln>
            <a:noFill/>
          </a:ln>
          <a:extLst/>
        </p:spPr>
        <p:txBody>
          <a:bodyPr vert="horz" wrap="square" lIns="214573" tIns="0" rIns="214573" bIns="0" numCol="1" anchor="ctr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r>
              <a:rPr lang="en-US" sz="2300" dirty="0" smtClean="0">
                <a:solidFill>
                  <a:srgbClr val="FFFFFF"/>
                </a:solidFill>
              </a:rPr>
              <a:t>Strategies</a:t>
            </a:r>
            <a:endParaRPr sz="1900" dirty="0">
              <a:solidFill>
                <a:srgbClr val="FFFFFF"/>
              </a:solidFill>
            </a:endParaRP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7864617" y="2164972"/>
            <a:ext cx="2462135" cy="1331261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rgbClr val="FFCC00"/>
          </a:solidFill>
          <a:ln>
            <a:noFill/>
          </a:ln>
          <a:extLst/>
        </p:spPr>
        <p:txBody>
          <a:bodyPr vert="horz" wrap="square" lIns="214573" tIns="0" rIns="214573" bIns="0" numCol="1" anchor="ctr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r>
              <a:rPr lang="en-US" sz="2300" dirty="0" smtClean="0">
                <a:solidFill>
                  <a:srgbClr val="FFFFFF"/>
                </a:solidFill>
              </a:rPr>
              <a:t>Tactics</a:t>
            </a:r>
            <a:endParaRPr sz="2300" dirty="0">
              <a:solidFill>
                <a:srgbClr val="FFFFFF"/>
              </a:solidFill>
            </a:endParaRP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1008529" y="3647511"/>
            <a:ext cx="3448042" cy="239162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Secure followers from at least 3 social </a:t>
            </a:r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influentials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klout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 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Double interactions (RTs, replies, @mentions) from outside UWSMC community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Get at least 1 positive plug from social influencer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4312802" y="3673198"/>
            <a:ext cx="3405809" cy="250164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Share our point of view/ask questions to spur convo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 bold, yet humble (as stewards of UW)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 dialog with social </a:t>
            </a:r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influentials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-1106915" y="-720322"/>
            <a:ext cx="3442792" cy="3644494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171450" indent="-171450">
              <a:lnSpc>
                <a:spcPct val="95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Point 1</a:t>
            </a:r>
          </a:p>
          <a:p>
            <a:pPr marL="201162" indent="-20116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Point 2</a:t>
            </a:r>
          </a:p>
          <a:p>
            <a:pPr marL="201162" indent="-20116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Point 3</a:t>
            </a:r>
          </a:p>
          <a:p>
            <a:pPr marL="201162" indent="-201162"/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9567" y="1370519"/>
            <a:ext cx="10654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Goal: </a:t>
            </a:r>
            <a:r>
              <a:rPr lang="en-US" sz="2400" dirty="0"/>
              <a:t>Position UWSMC students as thought leaders in the field of social </a:t>
            </a:r>
            <a:r>
              <a:rPr lang="en-US" sz="2400" dirty="0" smtClean="0"/>
              <a:t>media</a:t>
            </a:r>
            <a:endParaRPr lang="en-US" sz="2400" dirty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7517682" y="3664234"/>
            <a:ext cx="3405809" cy="250164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Read &amp; post about social media news and trends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Ask questions in at least half our posts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RT posts from </a:t>
            </a:r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influentials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reply to engage in convo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56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witterSuccess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1664" r="-191664"/>
          <a:stretch>
            <a:fillRect/>
          </a:stretch>
        </p:blipFill>
        <p:spPr>
          <a:xfrm>
            <a:off x="-2048709" y="0"/>
            <a:ext cx="16573290" cy="6858000"/>
          </a:xfrm>
        </p:spPr>
      </p:pic>
    </p:spTree>
    <p:extLst>
      <p:ext uri="{BB962C8B-B14F-4D97-AF65-F5344CB8AC3E}">
        <p14:creationId xmlns:p14="http://schemas.microsoft.com/office/powerpoint/2010/main" val="277336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47850"/>
            <a:ext cx="5531069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600" dirty="0" smtClean="0"/>
              <a:t>Live Tweeting at events</a:t>
            </a:r>
          </a:p>
          <a:p>
            <a:pPr>
              <a:lnSpc>
                <a:spcPct val="100000"/>
              </a:lnSpc>
            </a:pPr>
            <a:r>
              <a:rPr lang="en-US" sz="3600" dirty="0" smtClean="0"/>
              <a:t>Share useful news and information</a:t>
            </a:r>
          </a:p>
          <a:p>
            <a:pPr>
              <a:lnSpc>
                <a:spcPct val="150000"/>
              </a:lnSpc>
            </a:pPr>
            <a:r>
              <a:rPr lang="en-US" sz="3600" dirty="0" smtClean="0"/>
              <a:t>Engage with followers</a:t>
            </a:r>
            <a:endParaRPr lang="en-US" sz="3600" dirty="0"/>
          </a:p>
          <a:p>
            <a:pPr marL="457200" lvl="1" indent="0">
              <a:lnSpc>
                <a:spcPct val="150000"/>
              </a:lnSpc>
              <a:buNone/>
            </a:pPr>
            <a:endParaRPr lang="en-US" sz="3600" dirty="0" smtClean="0"/>
          </a:p>
          <a:p>
            <a:pPr lvl="1"/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691" y="276157"/>
            <a:ext cx="4670476" cy="2193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8244" y="2111014"/>
            <a:ext cx="2867025" cy="394335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07313" y="3171112"/>
            <a:ext cx="2874974" cy="350104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1017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310" y="247063"/>
            <a:ext cx="10654861" cy="1325563"/>
          </a:xfrm>
        </p:spPr>
        <p:txBody>
          <a:bodyPr anchor="t">
            <a:normAutofit/>
          </a:bodyPr>
          <a:lstStyle/>
          <a:p>
            <a:r>
              <a:rPr lang="en-US" dirty="0" smtClean="0"/>
              <a:t>Live Tweeting and Hashtags – </a:t>
            </a:r>
            <a:r>
              <a:rPr lang="en-US" dirty="0"/>
              <a:t>I</a:t>
            </a:r>
            <a:r>
              <a:rPr lang="en-US" dirty="0" smtClean="0"/>
              <a:t>t Works!</a:t>
            </a:r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7563649"/>
              </p:ext>
            </p:extLst>
          </p:nvPr>
        </p:nvGraphicFramePr>
        <p:xfrm>
          <a:off x="696311" y="1423099"/>
          <a:ext cx="10954406" cy="51378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Rectangle 9"/>
          <p:cNvSpPr/>
          <p:nvPr/>
        </p:nvSpPr>
        <p:spPr>
          <a:xfrm>
            <a:off x="394573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28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 smtClean="0"/>
              <a:t>What drives clicks?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838200" y="1219579"/>
            <a:ext cx="4758559" cy="5383115"/>
          </a:xfrm>
        </p:spPr>
        <p:txBody>
          <a:bodyPr anchor="t"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dirty="0"/>
              <a:t>S</a:t>
            </a:r>
            <a:r>
              <a:rPr lang="en-US" dirty="0" smtClean="0"/>
              <a:t>ocial media news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Event promotion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Useful tools and tips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Interesting stat or fact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Career info (thanks to UWSMC LinkedIn!)</a:t>
            </a:r>
          </a:p>
          <a:p>
            <a:pPr>
              <a:lnSpc>
                <a:spcPct val="150000"/>
              </a:lnSpc>
            </a:pPr>
            <a:r>
              <a:rPr lang="en-US" i="1" dirty="0" smtClean="0"/>
              <a:t>Plus company &amp; @mentions</a:t>
            </a:r>
            <a:endParaRPr lang="en-US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4772" y="1219580"/>
            <a:ext cx="6068360" cy="98689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4771" y="5830577"/>
            <a:ext cx="6068362" cy="77211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4771" y="4688890"/>
            <a:ext cx="6068362" cy="83302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4771" y="3592132"/>
            <a:ext cx="6068361" cy="78809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4772" y="2425123"/>
            <a:ext cx="6068361" cy="75339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3" name="Title 3"/>
          <p:cNvSpPr txBox="1">
            <a:spLocks/>
          </p:cNvSpPr>
          <p:nvPr/>
        </p:nvSpPr>
        <p:spPr>
          <a:xfrm>
            <a:off x="838200" y="365125"/>
            <a:ext cx="5181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600" dirty="0" smtClean="0"/>
              <a:t>What Drives Retweets?</a:t>
            </a:r>
            <a:endParaRPr lang="en-US" sz="36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75278" y="324784"/>
            <a:ext cx="4800600" cy="130492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75278" y="1857456"/>
            <a:ext cx="4800600" cy="143827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75278" y="3535930"/>
            <a:ext cx="4800600" cy="143827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75278" y="5214407"/>
            <a:ext cx="4800600" cy="149469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96034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08" y="1922799"/>
            <a:ext cx="5572844" cy="320511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3545" y="314731"/>
            <a:ext cx="10515600" cy="1325563"/>
          </a:xfrm>
        </p:spPr>
        <p:txBody>
          <a:bodyPr anchor="t"/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Drawing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Influentials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838200" y="1237319"/>
            <a:ext cx="3016791" cy="5625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Use Hashtags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6235562" y="898031"/>
            <a:ext cx="2347751" cy="50473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en-US" dirty="0" smtClean="0"/>
              <a:t>Engage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3282" y="203026"/>
            <a:ext cx="3082667" cy="485577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6821" y="1672426"/>
            <a:ext cx="2536492" cy="3121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1588" y="2356775"/>
            <a:ext cx="3046838" cy="203122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81791" y="5658237"/>
            <a:ext cx="1712610" cy="114940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6360" y="5658238"/>
            <a:ext cx="1921658" cy="114940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83814" y="5684156"/>
            <a:ext cx="2094127" cy="112348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08486" y="5701516"/>
            <a:ext cx="2076500" cy="110612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97220" y="5701654"/>
            <a:ext cx="1712438" cy="110598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10463" y="5701655"/>
            <a:ext cx="1888146" cy="1105985"/>
          </a:xfrm>
          <a:prstGeom prst="rect">
            <a:avLst/>
          </a:prstGeom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0102" y="3230075"/>
            <a:ext cx="2757638" cy="20656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793" y="5314824"/>
            <a:ext cx="3813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Received mentions from the following: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146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3452" y="226617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Key Local Influential Followers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63" y="3893574"/>
            <a:ext cx="3638017" cy="1913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63" y="1552180"/>
            <a:ext cx="3651671" cy="1899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284" y="3893574"/>
            <a:ext cx="3873910" cy="1899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973" y="1552180"/>
            <a:ext cx="3591696" cy="1957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613" y="1552180"/>
            <a:ext cx="3873910" cy="1957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973" y="3893574"/>
            <a:ext cx="3591696" cy="1899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51250" y="1565497"/>
            <a:ext cx="809625" cy="762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64583" y="1565497"/>
            <a:ext cx="752475" cy="800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653280" y="1547307"/>
            <a:ext cx="790575" cy="8191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13305" y="3913356"/>
            <a:ext cx="800100" cy="800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584573" y="3894306"/>
            <a:ext cx="771525" cy="838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574658" y="3893574"/>
            <a:ext cx="809625" cy="75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91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1316115"/>
            <a:ext cx="3169920" cy="237744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8434" name="Picture 2" descr="O:\UWPowerPointslides\Slid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316115"/>
            <a:ext cx="3169920" cy="237744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8435" name="Picture 3" descr="O:\UWPowerPointslides\Slide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1316115"/>
            <a:ext cx="3169920" cy="237744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8436" name="Picture 4" descr="O:\UWPowerPointslides\Slide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" y="4136997"/>
            <a:ext cx="3169920" cy="237744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8437" name="Picture 5" descr="O:\UWPowerPointslides\Slide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53200" y="4136997"/>
            <a:ext cx="3169920" cy="237744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Title 3"/>
          <p:cNvSpPr txBox="1">
            <a:spLocks/>
          </p:cNvSpPr>
          <p:nvPr/>
        </p:nvSpPr>
        <p:spPr>
          <a:xfrm>
            <a:off x="683545" y="314731"/>
            <a:ext cx="7306358" cy="1325563"/>
          </a:xfrm>
          <a:prstGeom prst="rect">
            <a:avLst/>
          </a:prstGeom>
        </p:spPr>
        <p:txBody>
          <a:bodyPr anchor="t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we had 10 more weeks..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505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06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1742</TotalTime>
  <Words>391</Words>
  <Application>Microsoft Office PowerPoint</Application>
  <PresentationFormat>Widescreen</PresentationFormat>
  <Paragraphs>73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ＭＳ Ｐゴシック</vt:lpstr>
      <vt:lpstr>Arial</vt:lpstr>
      <vt:lpstr>Calibri</vt:lpstr>
      <vt:lpstr>Calibri Light</vt:lpstr>
      <vt:lpstr>Segoe UI Light</vt:lpstr>
      <vt:lpstr>Office Theme</vt:lpstr>
      <vt:lpstr>1_Office Theme</vt:lpstr>
      <vt:lpstr>UW Social Media Certificate Program Team Twitter @uwsmc13 </vt:lpstr>
      <vt:lpstr>PowerPoint Presentation</vt:lpstr>
      <vt:lpstr>Success Highlights</vt:lpstr>
      <vt:lpstr>Live Tweeting and Hashtags – It Works!</vt:lpstr>
      <vt:lpstr>What drives clicks?</vt:lpstr>
      <vt:lpstr>Drawing Influentials</vt:lpstr>
      <vt:lpstr>Key Local Influential Followers</vt:lpstr>
      <vt:lpstr>PowerPoint Presentation</vt:lpstr>
      <vt:lpstr>APPENDIX</vt:lpstr>
      <vt:lpstr>Goals, Objectives, Strategies #1</vt:lpstr>
      <vt:lpstr>Goals, Objectives, Strategies #2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UW Social Media Certificate Program</dc:title>
  <dc:creator>Susan Cameron (JeffreyM Consulting LLC)</dc:creator>
  <cp:lastModifiedBy>Susan Cameron (JeffreyM Consulting LLC)</cp:lastModifiedBy>
  <cp:revision>64</cp:revision>
  <dcterms:created xsi:type="dcterms:W3CDTF">2013-03-02T18:31:27Z</dcterms:created>
  <dcterms:modified xsi:type="dcterms:W3CDTF">2013-03-13T23:54:19Z</dcterms:modified>
</cp:coreProperties>
</file>